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8" r:id="rId5"/>
    <p:sldId id="261" r:id="rId6"/>
    <p:sldId id="262" r:id="rId7"/>
    <p:sldId id="259" r:id="rId8"/>
    <p:sldId id="260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51" t="19932" r="31649" b="45017"/>
          <a:stretch/>
        </p:blipFill>
        <p:spPr bwMode="auto">
          <a:xfrm>
            <a:off x="-1" y="914400"/>
            <a:ext cx="9144001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5301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51" t="19932" r="31649" b="45017"/>
          <a:stretch/>
        </p:blipFill>
        <p:spPr bwMode="auto">
          <a:xfrm>
            <a:off x="0" y="5505450"/>
            <a:ext cx="268224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Core activities</a:t>
            </a:r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Delivery of ITT</a:t>
            </a:r>
          </a:p>
          <a:p>
            <a:r>
              <a:rPr lang="en-US" b="1" dirty="0" smtClean="0">
                <a:solidFill>
                  <a:srgbClr val="002060"/>
                </a:solidFill>
              </a:rPr>
              <a:t>Delivery of the new Early Career Framework (ECF)</a:t>
            </a:r>
          </a:p>
          <a:p>
            <a:r>
              <a:rPr lang="en-US" b="1" dirty="0">
                <a:solidFill>
                  <a:srgbClr val="002060"/>
                </a:solidFill>
              </a:rPr>
              <a:t>Provide Appropriate Body (AB) services for Early Career Teachers (ECTs</a:t>
            </a:r>
            <a:r>
              <a:rPr lang="en-US" b="1" dirty="0" smtClean="0">
                <a:solidFill>
                  <a:srgbClr val="002060"/>
                </a:solidFill>
              </a:rPr>
              <a:t>)</a:t>
            </a:r>
          </a:p>
          <a:p>
            <a:r>
              <a:rPr lang="en-US" b="1" dirty="0" smtClean="0">
                <a:solidFill>
                  <a:srgbClr val="002060"/>
                </a:solidFill>
              </a:rPr>
              <a:t>Delivery of the newly reformed NPQs</a:t>
            </a:r>
          </a:p>
          <a:p>
            <a:r>
              <a:rPr lang="en-US" b="1" dirty="0" smtClean="0">
                <a:solidFill>
                  <a:srgbClr val="002060"/>
                </a:solidFill>
              </a:rPr>
              <a:t>Delivery of other bespoke evidence based CPD </a:t>
            </a:r>
          </a:p>
          <a:p>
            <a:r>
              <a:rPr lang="en-US" b="1" dirty="0" smtClean="0">
                <a:solidFill>
                  <a:srgbClr val="002060"/>
                </a:solidFill>
              </a:rPr>
              <a:t>Promote the work of curriculum hubs and research school </a:t>
            </a:r>
            <a:endParaRPr lang="en-GB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81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39" t="24880" r="16108" b="40343"/>
          <a:stretch/>
        </p:blipFill>
        <p:spPr bwMode="auto">
          <a:xfrm>
            <a:off x="0" y="1143000"/>
            <a:ext cx="9063886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1429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51" t="19932" r="31649" b="45017"/>
          <a:stretch/>
        </p:blipFill>
        <p:spPr bwMode="auto">
          <a:xfrm>
            <a:off x="0" y="5505450"/>
            <a:ext cx="268224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Early Career Framework</a:t>
            </a:r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447800"/>
            <a:ext cx="8763000" cy="4525963"/>
          </a:xfrm>
        </p:spPr>
        <p:txBody>
          <a:bodyPr/>
          <a:lstStyle/>
          <a:p>
            <a:r>
              <a:rPr lang="en-US" dirty="0">
                <a:solidFill>
                  <a:srgbClr val="002060"/>
                </a:solidFill>
              </a:rPr>
              <a:t>2 years of new, funded, high-quality training</a:t>
            </a:r>
          </a:p>
          <a:p>
            <a:r>
              <a:rPr lang="en-US" dirty="0">
                <a:solidFill>
                  <a:srgbClr val="002060"/>
                </a:solidFill>
              </a:rPr>
              <a:t>funding for 5% time away from the classroom for teachers in their second year</a:t>
            </a:r>
          </a:p>
          <a:p>
            <a:r>
              <a:rPr lang="en-US" dirty="0">
                <a:solidFill>
                  <a:srgbClr val="002060"/>
                </a:solidFill>
              </a:rPr>
              <a:t>a dedicated mentor and support for these mentors including access to funded high-quality training</a:t>
            </a:r>
          </a:p>
          <a:p>
            <a:r>
              <a:rPr lang="en-US" dirty="0">
                <a:solidFill>
                  <a:srgbClr val="002060"/>
                </a:solidFill>
              </a:rPr>
              <a:t>funding to cover mentors’ time with the mentee in the second year of teaching</a:t>
            </a:r>
          </a:p>
        </p:txBody>
      </p:sp>
    </p:spTree>
    <p:extLst>
      <p:ext uri="{BB962C8B-B14F-4D97-AF65-F5344CB8AC3E}">
        <p14:creationId xmlns:p14="http://schemas.microsoft.com/office/powerpoint/2010/main" val="340111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/>
          <a:lstStyle/>
          <a:p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37" t="22406" r="41082" b="10378"/>
          <a:stretch/>
        </p:blipFill>
        <p:spPr bwMode="auto">
          <a:xfrm>
            <a:off x="228600" y="152400"/>
            <a:ext cx="8686800" cy="6545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25817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61" t="26666" r="43402" b="9004"/>
          <a:stretch/>
        </p:blipFill>
        <p:spPr bwMode="auto">
          <a:xfrm>
            <a:off x="381000" y="152400"/>
            <a:ext cx="8458200" cy="6619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1891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-304800"/>
            <a:ext cx="8229600" cy="1143000"/>
          </a:xfrm>
        </p:spPr>
        <p:txBody>
          <a:bodyPr/>
          <a:lstStyle/>
          <a:p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89" t="24468" r="14098" b="16289"/>
          <a:stretch/>
        </p:blipFill>
        <p:spPr bwMode="auto">
          <a:xfrm>
            <a:off x="-12192" y="608484"/>
            <a:ext cx="9134856" cy="5106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51" t="19932" r="31649" b="45017"/>
          <a:stretch/>
        </p:blipFill>
        <p:spPr bwMode="auto">
          <a:xfrm>
            <a:off x="0" y="5638800"/>
            <a:ext cx="268224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0555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51" t="19932" r="31649" b="45017"/>
          <a:stretch/>
        </p:blipFill>
        <p:spPr bwMode="auto">
          <a:xfrm>
            <a:off x="0" y="5505450"/>
            <a:ext cx="268224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Leadership NPQs </a:t>
            </a:r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new specialist NPQs:</a:t>
            </a:r>
          </a:p>
          <a:p>
            <a:r>
              <a:rPr lang="en-US" sz="1600" i="1" dirty="0" smtClean="0"/>
              <a:t>Leading </a:t>
            </a:r>
            <a:r>
              <a:rPr lang="en-US" sz="1600" i="1" dirty="0"/>
              <a:t>Teacher Development: supporting the training and development of others, including early career teachers;</a:t>
            </a:r>
          </a:p>
          <a:p>
            <a:r>
              <a:rPr lang="en-US" sz="1600" i="1" dirty="0" smtClean="0"/>
              <a:t>Leading </a:t>
            </a:r>
            <a:r>
              <a:rPr lang="en-US" sz="1600" i="1" dirty="0"/>
              <a:t>Teaching: developing teachers who are subject leads or responsible for improving teaching practice in a subject or phase; and</a:t>
            </a:r>
          </a:p>
          <a:p>
            <a:r>
              <a:rPr lang="en-US" sz="1600" i="1" dirty="0" smtClean="0"/>
              <a:t>Leading </a:t>
            </a:r>
            <a:r>
              <a:rPr lang="en-US" sz="1600" i="1" dirty="0" err="1"/>
              <a:t>Behaviour</a:t>
            </a:r>
            <a:r>
              <a:rPr lang="en-US" sz="1600" i="1" dirty="0"/>
              <a:t> and Culture: developing teachers who have responsibilities for leading </a:t>
            </a:r>
            <a:r>
              <a:rPr lang="en-US" sz="1600" i="1" dirty="0" err="1"/>
              <a:t>behaviour</a:t>
            </a:r>
            <a:r>
              <a:rPr lang="en-US" sz="1600" i="1" dirty="0"/>
              <a:t> and culture</a:t>
            </a:r>
            <a:r>
              <a:rPr lang="en-US" sz="1600" i="1" dirty="0" smtClean="0"/>
              <a:t>.</a:t>
            </a:r>
          </a:p>
          <a:p>
            <a:r>
              <a:rPr lang="en-US" dirty="0" smtClean="0"/>
              <a:t>NPQSL</a:t>
            </a:r>
          </a:p>
          <a:p>
            <a:r>
              <a:rPr lang="en-US" dirty="0" smtClean="0"/>
              <a:t>NPQH</a:t>
            </a:r>
          </a:p>
          <a:p>
            <a:r>
              <a:rPr lang="en-US" dirty="0" smtClean="0"/>
              <a:t>NPQEL</a:t>
            </a:r>
            <a:endParaRPr lang="en-US" dirty="0"/>
          </a:p>
          <a:p>
            <a:endParaRPr lang="en-US" sz="1600" dirty="0" smtClean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3012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1573</TotalTime>
  <Words>172</Words>
  <Application>Microsoft Office PowerPoint</Application>
  <PresentationFormat>On-screen Show (4:3)</PresentationFormat>
  <Paragraphs>21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Core activities</vt:lpstr>
      <vt:lpstr>PowerPoint Presentation</vt:lpstr>
      <vt:lpstr>Early Career Framework</vt:lpstr>
      <vt:lpstr>PowerPoint Presentation</vt:lpstr>
      <vt:lpstr>PowerPoint Presentation</vt:lpstr>
      <vt:lpstr>PowerPoint Presentation</vt:lpstr>
      <vt:lpstr>Leadership NPQs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Ed Leighton</dc:creator>
  <cp:lastModifiedBy>Ed Leighton</cp:lastModifiedBy>
  <cp:revision>10</cp:revision>
  <dcterms:created xsi:type="dcterms:W3CDTF">2006-08-16T00:00:00Z</dcterms:created>
  <dcterms:modified xsi:type="dcterms:W3CDTF">2021-04-20T12:27:27Z</dcterms:modified>
</cp:coreProperties>
</file>